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48B3C-F973-A11D-4336-D3B708C6D1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3B13E8B-228D-58D3-37F2-4D20677A5E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1900C4C-EB21-38BE-EBBB-6E76F2E0A916}"/>
              </a:ext>
            </a:extLst>
          </p:cNvPr>
          <p:cNvSpPr>
            <a:spLocks noGrp="1"/>
          </p:cNvSpPr>
          <p:nvPr>
            <p:ph type="dt" sz="half" idx="10"/>
          </p:nvPr>
        </p:nvSpPr>
        <p:spPr/>
        <p:txBody>
          <a:bodyPr/>
          <a:lstStyle/>
          <a:p>
            <a:fld id="{8256C2ED-54A4-480D-B5C8-65C0D62359B9}" type="datetime2">
              <a:rPr lang="en-US" smtClean="0"/>
              <a:pPr/>
              <a:t>Wednesday, November 23, 2022</a:t>
            </a:fld>
            <a:endParaRPr lang="en-US" dirty="0"/>
          </a:p>
        </p:txBody>
      </p:sp>
      <p:sp>
        <p:nvSpPr>
          <p:cNvPr id="5" name="Footer Placeholder 4">
            <a:extLst>
              <a:ext uri="{FF2B5EF4-FFF2-40B4-BE49-F238E27FC236}">
                <a16:creationId xmlns:a16="http://schemas.microsoft.com/office/drawing/2014/main" id="{C58CB01D-3D27-FF06-0C42-23C9246B87D7}"/>
              </a:ext>
            </a:extLst>
          </p:cNvPr>
          <p:cNvSpPr>
            <a:spLocks noGrp="1"/>
          </p:cNvSpPr>
          <p:nvPr>
            <p:ph type="ftr" sz="quarter" idx="11"/>
          </p:nvPr>
        </p:nvSpPr>
        <p:spPr/>
        <p:txBody>
          <a:bodyPr/>
          <a:lstStyle/>
          <a:p>
            <a:r>
              <a:rPr lang="en-US" spc="200"/>
              <a:t>Sample Footer Text</a:t>
            </a:r>
            <a:endParaRPr lang="en-US" spc="200" dirty="0"/>
          </a:p>
        </p:txBody>
      </p:sp>
      <p:sp>
        <p:nvSpPr>
          <p:cNvPr id="6" name="Slide Number Placeholder 5">
            <a:extLst>
              <a:ext uri="{FF2B5EF4-FFF2-40B4-BE49-F238E27FC236}">
                <a16:creationId xmlns:a16="http://schemas.microsoft.com/office/drawing/2014/main" id="{D39FBB23-44FB-5C25-455C-5BD7CB39463D}"/>
              </a:ext>
            </a:extLst>
          </p:cNvPr>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238811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A5819-FB02-E139-8509-96E88AC3DD6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C9B67F-9DC3-E1FC-05DB-186EF60413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DDC1B4-77E3-06E8-2AAC-980CE669B196}"/>
              </a:ext>
            </a:extLst>
          </p:cNvPr>
          <p:cNvSpPr>
            <a:spLocks noGrp="1"/>
          </p:cNvSpPr>
          <p:nvPr>
            <p:ph type="dt" sz="half" idx="10"/>
          </p:nvPr>
        </p:nvSpPr>
        <p:spPr/>
        <p:txBody>
          <a:bodyPr/>
          <a:lstStyle/>
          <a:p>
            <a:fld id="{53CF612A-4CB0-4F57-9A87-F049CECB184D}" type="datetime2">
              <a:rPr lang="en-US" smtClean="0"/>
              <a:t>Wednesday, November 23, 2022</a:t>
            </a:fld>
            <a:endParaRPr lang="en-US"/>
          </a:p>
        </p:txBody>
      </p:sp>
      <p:sp>
        <p:nvSpPr>
          <p:cNvPr id="5" name="Footer Placeholder 4">
            <a:extLst>
              <a:ext uri="{FF2B5EF4-FFF2-40B4-BE49-F238E27FC236}">
                <a16:creationId xmlns:a16="http://schemas.microsoft.com/office/drawing/2014/main" id="{B3D6E8BA-9229-E5BE-C8E1-B3DB0B822DC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A621C6E-B47A-85FF-23CC-7059A3EB7FFC}"/>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016240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B26B60-2A86-E0FA-EB00-17DB54605B0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28FD53B-7AF5-624C-465D-07F17A0DC2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550D8F-D9CB-4993-1F3C-6769A962A4D7}"/>
              </a:ext>
            </a:extLst>
          </p:cNvPr>
          <p:cNvSpPr>
            <a:spLocks noGrp="1"/>
          </p:cNvSpPr>
          <p:nvPr>
            <p:ph type="dt" sz="half" idx="10"/>
          </p:nvPr>
        </p:nvSpPr>
        <p:spPr/>
        <p:txBody>
          <a:bodyPr/>
          <a:lstStyle/>
          <a:p>
            <a:fld id="{8F397F40-C8F7-4897-A6B8-241042F913A9}" type="datetime2">
              <a:rPr lang="en-US" smtClean="0"/>
              <a:t>Wednesday, November 23, 2022</a:t>
            </a:fld>
            <a:endParaRPr lang="en-US"/>
          </a:p>
        </p:txBody>
      </p:sp>
      <p:sp>
        <p:nvSpPr>
          <p:cNvPr id="5" name="Footer Placeholder 4">
            <a:extLst>
              <a:ext uri="{FF2B5EF4-FFF2-40B4-BE49-F238E27FC236}">
                <a16:creationId xmlns:a16="http://schemas.microsoft.com/office/drawing/2014/main" id="{49C5E39B-452B-DA36-31FA-3A2D2ECB067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2EB115A-ED0F-A658-BF46-8C15C8888F3C}"/>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065368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E208-E997-8A7B-F4F3-0987EF69FC5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96A41EA-F800-94EE-2C56-4058954459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576967-622B-0907-877C-1D8E021E64E6}"/>
              </a:ext>
            </a:extLst>
          </p:cNvPr>
          <p:cNvSpPr>
            <a:spLocks noGrp="1"/>
          </p:cNvSpPr>
          <p:nvPr>
            <p:ph type="dt" sz="half" idx="10"/>
          </p:nvPr>
        </p:nvSpPr>
        <p:spPr/>
        <p:txBody>
          <a:bodyPr/>
          <a:lstStyle/>
          <a:p>
            <a:fld id="{8256C2ED-54A4-480D-B5C8-65C0D62359B9}" type="datetime2">
              <a:rPr lang="en-US" smtClean="0"/>
              <a:pPr/>
              <a:t>Wednesday, November 23, 2022</a:t>
            </a:fld>
            <a:endParaRPr lang="en-US" dirty="0"/>
          </a:p>
        </p:txBody>
      </p:sp>
      <p:sp>
        <p:nvSpPr>
          <p:cNvPr id="5" name="Footer Placeholder 4">
            <a:extLst>
              <a:ext uri="{FF2B5EF4-FFF2-40B4-BE49-F238E27FC236}">
                <a16:creationId xmlns:a16="http://schemas.microsoft.com/office/drawing/2014/main" id="{B4C25749-F9AE-934F-0B7D-278F6B027E11}"/>
              </a:ext>
            </a:extLst>
          </p:cNvPr>
          <p:cNvSpPr>
            <a:spLocks noGrp="1"/>
          </p:cNvSpPr>
          <p:nvPr>
            <p:ph type="ftr" sz="quarter" idx="11"/>
          </p:nvPr>
        </p:nvSpPr>
        <p:spPr/>
        <p:txBody>
          <a:bodyPr/>
          <a:lstStyle/>
          <a:p>
            <a:r>
              <a:rPr lang="en-US" spc="200"/>
              <a:t>Sample Footer Text</a:t>
            </a:r>
            <a:endParaRPr lang="en-US" spc="200" dirty="0"/>
          </a:p>
        </p:txBody>
      </p:sp>
      <p:sp>
        <p:nvSpPr>
          <p:cNvPr id="6" name="Slide Number Placeholder 5">
            <a:extLst>
              <a:ext uri="{FF2B5EF4-FFF2-40B4-BE49-F238E27FC236}">
                <a16:creationId xmlns:a16="http://schemas.microsoft.com/office/drawing/2014/main" id="{DA37A3AE-5D41-19D9-BD24-2B66020ADCCF}"/>
              </a:ext>
            </a:extLst>
          </p:cNvPr>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299794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C9554-F597-E25A-91F8-0B858DD43D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51B3DD1-23A4-F0FC-7926-AFFBD1089C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2E9544-88EE-F94E-F208-18C634F92EAD}"/>
              </a:ext>
            </a:extLst>
          </p:cNvPr>
          <p:cNvSpPr>
            <a:spLocks noGrp="1"/>
          </p:cNvSpPr>
          <p:nvPr>
            <p:ph type="dt" sz="half" idx="10"/>
          </p:nvPr>
        </p:nvSpPr>
        <p:spPr/>
        <p:txBody>
          <a:bodyPr/>
          <a:lstStyle/>
          <a:p>
            <a:fld id="{10EDCA73-0A86-4195-A787-75037827079D}" type="datetime2">
              <a:rPr lang="en-US" smtClean="0"/>
              <a:t>Wednesday, November 23, 2022</a:t>
            </a:fld>
            <a:endParaRPr lang="en-US"/>
          </a:p>
        </p:txBody>
      </p:sp>
      <p:sp>
        <p:nvSpPr>
          <p:cNvPr id="5" name="Footer Placeholder 4">
            <a:extLst>
              <a:ext uri="{FF2B5EF4-FFF2-40B4-BE49-F238E27FC236}">
                <a16:creationId xmlns:a16="http://schemas.microsoft.com/office/drawing/2014/main" id="{126887F5-8163-E896-AAF2-BFB8D13A595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7759AFD-0466-55D2-989D-C4A07F8E70DA}"/>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992434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D76EE-8C81-6955-6011-41B0423B0E3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04082D8-892F-E550-DA68-00C05DE10D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AC3ADDD-9316-E2EB-0F74-A4328A2F65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47C4CA6-2E67-E6E5-22EE-BD48B25F13E0}"/>
              </a:ext>
            </a:extLst>
          </p:cNvPr>
          <p:cNvSpPr>
            <a:spLocks noGrp="1"/>
          </p:cNvSpPr>
          <p:nvPr>
            <p:ph type="dt" sz="half" idx="10"/>
          </p:nvPr>
        </p:nvSpPr>
        <p:spPr/>
        <p:txBody>
          <a:bodyPr/>
          <a:lstStyle/>
          <a:p>
            <a:fld id="{83C75374-B296-498E-A935-80631EA9020D}" type="datetime2">
              <a:rPr lang="en-US" smtClean="0"/>
              <a:t>Wednesday, November 23, 2022</a:t>
            </a:fld>
            <a:endParaRPr lang="en-US"/>
          </a:p>
        </p:txBody>
      </p:sp>
      <p:sp>
        <p:nvSpPr>
          <p:cNvPr id="6" name="Footer Placeholder 5">
            <a:extLst>
              <a:ext uri="{FF2B5EF4-FFF2-40B4-BE49-F238E27FC236}">
                <a16:creationId xmlns:a16="http://schemas.microsoft.com/office/drawing/2014/main" id="{E3CF1229-A790-71F4-6072-578CCC385C78}"/>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84994920-E1DE-0EF0-254C-69F4B5838C8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049002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6F017-6AE3-F4EC-06FA-FB565485A32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60F1A2-5F8B-B986-CC3C-8295210D62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90066A-28F2-082D-23BA-84CFAA3043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8BB4F39-6380-0CB0-E222-326652530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306FA4-7661-4A25-0114-310F33DC7B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6AF29D5-F521-06E6-21F2-14E4AB3A4802}"/>
              </a:ext>
            </a:extLst>
          </p:cNvPr>
          <p:cNvSpPr>
            <a:spLocks noGrp="1"/>
          </p:cNvSpPr>
          <p:nvPr>
            <p:ph type="dt" sz="half" idx="10"/>
          </p:nvPr>
        </p:nvSpPr>
        <p:spPr/>
        <p:txBody>
          <a:bodyPr/>
          <a:lstStyle/>
          <a:p>
            <a:fld id="{B098B728-214A-4ABC-8432-5B3A5A66A987}" type="datetime2">
              <a:rPr lang="en-US" smtClean="0"/>
              <a:t>Wednesday, November 23, 2022</a:t>
            </a:fld>
            <a:endParaRPr lang="en-US" dirty="0"/>
          </a:p>
        </p:txBody>
      </p:sp>
      <p:sp>
        <p:nvSpPr>
          <p:cNvPr id="8" name="Footer Placeholder 7">
            <a:extLst>
              <a:ext uri="{FF2B5EF4-FFF2-40B4-BE49-F238E27FC236}">
                <a16:creationId xmlns:a16="http://schemas.microsoft.com/office/drawing/2014/main" id="{4F2038C1-8069-A8A4-4CEF-6D36D9B39702}"/>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7D4C0927-6C5F-01C7-8BA2-71F9F6FA788E}"/>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950408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2259D-E729-3322-890E-D978F06386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261198E-BBB6-6D98-1A23-BDFCC2AF84B3}"/>
              </a:ext>
            </a:extLst>
          </p:cNvPr>
          <p:cNvSpPr>
            <a:spLocks noGrp="1"/>
          </p:cNvSpPr>
          <p:nvPr>
            <p:ph type="dt" sz="half" idx="10"/>
          </p:nvPr>
        </p:nvSpPr>
        <p:spPr/>
        <p:txBody>
          <a:bodyPr/>
          <a:lstStyle/>
          <a:p>
            <a:fld id="{015F02D0-6806-43AF-9888-2359BF40C204}" type="datetime2">
              <a:rPr lang="en-US" smtClean="0"/>
              <a:t>Wednesday, November 23, 2022</a:t>
            </a:fld>
            <a:endParaRPr lang="en-US"/>
          </a:p>
        </p:txBody>
      </p:sp>
      <p:sp>
        <p:nvSpPr>
          <p:cNvPr id="4" name="Footer Placeholder 3">
            <a:extLst>
              <a:ext uri="{FF2B5EF4-FFF2-40B4-BE49-F238E27FC236}">
                <a16:creationId xmlns:a16="http://schemas.microsoft.com/office/drawing/2014/main" id="{595DB092-9BA4-0819-21E9-8D0B3C0B726A}"/>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9DB283D2-3A40-AFDE-A864-8398FE9213B1}"/>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159863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9675EE-2F19-5887-310A-CF0B0D74F44A}"/>
              </a:ext>
            </a:extLst>
          </p:cNvPr>
          <p:cNvSpPr>
            <a:spLocks noGrp="1"/>
          </p:cNvSpPr>
          <p:nvPr>
            <p:ph type="dt" sz="half" idx="10"/>
          </p:nvPr>
        </p:nvSpPr>
        <p:spPr/>
        <p:txBody>
          <a:bodyPr/>
          <a:lstStyle/>
          <a:p>
            <a:fld id="{8EE14D2D-B1AF-4197-82D6-FC1F8BD05681}" type="datetime2">
              <a:rPr lang="en-US" smtClean="0"/>
              <a:t>Wednesday, November 23, 2022</a:t>
            </a:fld>
            <a:endParaRPr lang="en-US"/>
          </a:p>
        </p:txBody>
      </p:sp>
      <p:sp>
        <p:nvSpPr>
          <p:cNvPr id="3" name="Footer Placeholder 2">
            <a:extLst>
              <a:ext uri="{FF2B5EF4-FFF2-40B4-BE49-F238E27FC236}">
                <a16:creationId xmlns:a16="http://schemas.microsoft.com/office/drawing/2014/main" id="{F829C3A1-C11A-5FEE-B01A-C889A57AD42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F1E28C1F-D5FF-996C-2E64-ACE8D81A3A4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877692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D1E33-3487-DBC0-9039-3A9F4D0377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B35BC33-1C93-0A3F-513F-B36CC0FAD9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C77BD3F-2C2A-D9F3-1321-E9E2635C65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134583-6600-A50D-66B0-A4095615480F}"/>
              </a:ext>
            </a:extLst>
          </p:cNvPr>
          <p:cNvSpPr>
            <a:spLocks noGrp="1"/>
          </p:cNvSpPr>
          <p:nvPr>
            <p:ph type="dt" sz="half" idx="10"/>
          </p:nvPr>
        </p:nvSpPr>
        <p:spPr/>
        <p:txBody>
          <a:bodyPr/>
          <a:lstStyle/>
          <a:p>
            <a:fld id="{98771CEB-9838-4245-91B8-EFBAFE2D8B44}" type="datetime2">
              <a:rPr lang="en-US" smtClean="0"/>
              <a:t>Wednesday, November 23, 2022</a:t>
            </a:fld>
            <a:endParaRPr lang="en-US"/>
          </a:p>
        </p:txBody>
      </p:sp>
      <p:sp>
        <p:nvSpPr>
          <p:cNvPr id="6" name="Footer Placeholder 5">
            <a:extLst>
              <a:ext uri="{FF2B5EF4-FFF2-40B4-BE49-F238E27FC236}">
                <a16:creationId xmlns:a16="http://schemas.microsoft.com/office/drawing/2014/main" id="{A4369562-6525-64E2-93B6-FBDFC3B755D2}"/>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89625881-1570-7F28-51C6-6D3FE25BEB7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662299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FFB93-BB51-C392-FA6F-F73F9AA38A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E423D4D-CA4B-2B38-C003-4E653789AA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DF36F7B-EE3D-E61E-D427-CD80843F1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F9DFCF-D73E-1DE4-99D1-EB718AF36DE2}"/>
              </a:ext>
            </a:extLst>
          </p:cNvPr>
          <p:cNvSpPr>
            <a:spLocks noGrp="1"/>
          </p:cNvSpPr>
          <p:nvPr>
            <p:ph type="dt" sz="half" idx="10"/>
          </p:nvPr>
        </p:nvSpPr>
        <p:spPr/>
        <p:txBody>
          <a:bodyPr/>
          <a:lstStyle/>
          <a:p>
            <a:fld id="{51D3F6BF-A585-41F8-88DF-7E5D069F892A}" type="datetime2">
              <a:rPr lang="en-US" smtClean="0"/>
              <a:t>Wednesday, November 23, 2022</a:t>
            </a:fld>
            <a:endParaRPr lang="en-US"/>
          </a:p>
        </p:txBody>
      </p:sp>
      <p:sp>
        <p:nvSpPr>
          <p:cNvPr id="6" name="Footer Placeholder 5">
            <a:extLst>
              <a:ext uri="{FF2B5EF4-FFF2-40B4-BE49-F238E27FC236}">
                <a16:creationId xmlns:a16="http://schemas.microsoft.com/office/drawing/2014/main" id="{F48B6288-A59A-89F2-5816-DC468C5E7572}"/>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47FFEFC1-5A85-13A2-DD02-0640C2BE566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997998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FA8669-251A-C679-D328-6DFA87035F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6813AC2-63E5-3559-0A95-CF9E540A22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6B2D31-AE94-0A28-D3C7-48D436623A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56C2ED-54A4-480D-B5C8-65C0D62359B9}" type="datetime2">
              <a:rPr lang="en-US" smtClean="0"/>
              <a:pPr/>
              <a:t>Wednesday, November 23, 2022</a:t>
            </a:fld>
            <a:endParaRPr lang="en-US" dirty="0"/>
          </a:p>
        </p:txBody>
      </p:sp>
      <p:sp>
        <p:nvSpPr>
          <p:cNvPr id="5" name="Footer Placeholder 4">
            <a:extLst>
              <a:ext uri="{FF2B5EF4-FFF2-40B4-BE49-F238E27FC236}">
                <a16:creationId xmlns:a16="http://schemas.microsoft.com/office/drawing/2014/main" id="{F9B1ED97-4365-B63A-3EE1-44389626F3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pc="200"/>
              <a:t>Sample Footer Text</a:t>
            </a:r>
            <a:endParaRPr lang="en-US" spc="200" dirty="0"/>
          </a:p>
        </p:txBody>
      </p:sp>
      <p:sp>
        <p:nvSpPr>
          <p:cNvPr id="6" name="Slide Number Placeholder 5">
            <a:extLst>
              <a:ext uri="{FF2B5EF4-FFF2-40B4-BE49-F238E27FC236}">
                <a16:creationId xmlns:a16="http://schemas.microsoft.com/office/drawing/2014/main" id="{AE4E4D87-8FFF-0DBA-8233-AEBB7E8C78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02552582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Hand on mouse">
            <a:extLst>
              <a:ext uri="{FF2B5EF4-FFF2-40B4-BE49-F238E27FC236}">
                <a16:creationId xmlns:a16="http://schemas.microsoft.com/office/drawing/2014/main" id="{37C8FA58-1492-B8BB-93FE-15665CE210B9}"/>
              </a:ext>
            </a:extLst>
          </p:cNvPr>
          <p:cNvPicPr>
            <a:picLocks noChangeAspect="1"/>
          </p:cNvPicPr>
          <p:nvPr/>
        </p:nvPicPr>
        <p:blipFill rotWithShape="1">
          <a:blip r:embed="rId2"/>
          <a:srcRect t="5654" r="23010" b="3095"/>
          <a:stretch/>
        </p:blipFill>
        <p:spPr>
          <a:xfrm>
            <a:off x="3542538" y="-47615"/>
            <a:ext cx="8668512" cy="6857990"/>
          </a:xfrm>
          <a:prstGeom prst="rect">
            <a:avLst/>
          </a:prstGeom>
        </p:spPr>
      </p:pic>
      <p:sp>
        <p:nvSpPr>
          <p:cNvPr id="16"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508F6AA-B43C-AB24-8971-10A20C67DECF}"/>
              </a:ext>
            </a:extLst>
          </p:cNvPr>
          <p:cNvSpPr>
            <a:spLocks noGrp="1"/>
          </p:cNvSpPr>
          <p:nvPr>
            <p:ph type="ctrTitle"/>
          </p:nvPr>
        </p:nvSpPr>
        <p:spPr>
          <a:xfrm>
            <a:off x="477980" y="771988"/>
            <a:ext cx="7218219" cy="877819"/>
          </a:xfrm>
        </p:spPr>
        <p:txBody>
          <a:bodyPr anchor="b">
            <a:normAutofit/>
          </a:bodyPr>
          <a:lstStyle/>
          <a:p>
            <a:pPr algn="l"/>
            <a:r>
              <a:rPr lang="en-US" sz="4800" dirty="0"/>
              <a:t>How does a mouse works</a:t>
            </a:r>
            <a:endParaRPr lang="en-IN" sz="4800" dirty="0"/>
          </a:p>
        </p:txBody>
      </p:sp>
      <p:sp>
        <p:nvSpPr>
          <p:cNvPr id="3" name="Subtitle 2">
            <a:extLst>
              <a:ext uri="{FF2B5EF4-FFF2-40B4-BE49-F238E27FC236}">
                <a16:creationId xmlns:a16="http://schemas.microsoft.com/office/drawing/2014/main" id="{626FD9D6-2227-2ABB-849A-2C8982EA47BB}"/>
              </a:ext>
            </a:extLst>
          </p:cNvPr>
          <p:cNvSpPr>
            <a:spLocks noGrp="1"/>
          </p:cNvSpPr>
          <p:nvPr>
            <p:ph type="subTitle" idx="1"/>
          </p:nvPr>
        </p:nvSpPr>
        <p:spPr>
          <a:xfrm>
            <a:off x="477980" y="1905000"/>
            <a:ext cx="4023359" cy="4176063"/>
          </a:xfrm>
        </p:spPr>
        <p:txBody>
          <a:bodyPr>
            <a:normAutofit/>
          </a:bodyPr>
          <a:lstStyle/>
          <a:p>
            <a:pPr algn="l"/>
            <a:endParaRPr lang="en-US" sz="2000" dirty="0"/>
          </a:p>
          <a:p>
            <a:pPr algn="l"/>
            <a:endParaRPr lang="en-IN" sz="2000" dirty="0"/>
          </a:p>
          <a:p>
            <a:pPr algn="l"/>
            <a:endParaRPr lang="en-IN" sz="2000" dirty="0"/>
          </a:p>
          <a:p>
            <a:pPr algn="l"/>
            <a:endParaRPr lang="en-IN" sz="2000" dirty="0"/>
          </a:p>
          <a:p>
            <a:pPr algn="l"/>
            <a:endParaRPr lang="en-IN" sz="2000" dirty="0"/>
          </a:p>
          <a:p>
            <a:pPr algn="l"/>
            <a:endParaRPr lang="en-IN" sz="2000" dirty="0"/>
          </a:p>
          <a:p>
            <a:pPr algn="l"/>
            <a:endParaRPr lang="en-IN" sz="2000" dirty="0"/>
          </a:p>
          <a:p>
            <a:pPr algn="l"/>
            <a:r>
              <a:rPr lang="en-IN" sz="2000" dirty="0"/>
              <a:t>Submitted to :</a:t>
            </a:r>
          </a:p>
          <a:p>
            <a:pPr algn="l"/>
            <a:r>
              <a:rPr lang="en-IN" sz="2000" dirty="0" err="1"/>
              <a:t>Dr.</a:t>
            </a:r>
            <a:r>
              <a:rPr lang="en-IN" sz="2000" dirty="0"/>
              <a:t> Manish Kumar</a:t>
            </a:r>
          </a:p>
          <a:p>
            <a:pPr algn="l"/>
            <a:r>
              <a:rPr lang="en-IN" sz="2000" dirty="0" err="1"/>
              <a:t>SeNSE</a:t>
            </a:r>
            <a:r>
              <a:rPr lang="en-IN" sz="2000" dirty="0"/>
              <a:t> IIT Delhi</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719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7FC0-6239-9915-EB06-291E7B29B9A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0C97DA6-A4E3-8959-2C6D-4EE9B451AA20}"/>
              </a:ext>
            </a:extLst>
          </p:cNvPr>
          <p:cNvSpPr>
            <a:spLocks noGrp="1"/>
          </p:cNvSpPr>
          <p:nvPr>
            <p:ph idx="1"/>
          </p:nvPr>
        </p:nvSpPr>
        <p:spPr/>
        <p:txBody>
          <a:bodyPr/>
          <a:lstStyle/>
          <a:p>
            <a:pPr marL="0" indent="0">
              <a:buNone/>
            </a:pPr>
            <a:r>
              <a:rPr lang="en-US" dirty="0"/>
              <a:t>If we have two images of the topographical texture of the surface taken 59 microseconds apart, how exactly does the microchip determine the change in X and the change in Y between them?</a:t>
            </a:r>
          </a:p>
          <a:p>
            <a:pPr marL="0" indent="0">
              <a:buNone/>
            </a:pPr>
            <a:r>
              <a:rPr lang="en-US" dirty="0"/>
              <a:t>To calculate this, the two images are sent to a section of the microchip called the digital signal processor, or DSP for short, where an algorithm called cross-correlation is executed.</a:t>
            </a:r>
            <a:endParaRPr lang="en-IN" dirty="0"/>
          </a:p>
        </p:txBody>
      </p:sp>
    </p:spTree>
    <p:extLst>
      <p:ext uri="{BB962C8B-B14F-4D97-AF65-F5344CB8AC3E}">
        <p14:creationId xmlns:p14="http://schemas.microsoft.com/office/powerpoint/2010/main" val="2010902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18022-B6C0-CAA1-2BA8-4B82A26BD02F}"/>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endParaRPr lang="en-US" sz="6000"/>
          </a:p>
        </p:txBody>
      </p:sp>
      <p:pic>
        <p:nvPicPr>
          <p:cNvPr id="5" name="Content Placeholder 4" descr="Graphical user interface&#10;&#10;Description automatically generated">
            <a:extLst>
              <a:ext uri="{FF2B5EF4-FFF2-40B4-BE49-F238E27FC236}">
                <a16:creationId xmlns:a16="http://schemas.microsoft.com/office/drawing/2014/main" id="{3EF91681-BBBD-9E8E-D27E-41FBB56FEF5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669" t="18934" r="47907" b="27655"/>
          <a:stretch/>
        </p:blipFill>
        <p:spPr>
          <a:xfrm>
            <a:off x="481946" y="1196944"/>
            <a:ext cx="3529109" cy="2334173"/>
          </a:xfrm>
          <a:prstGeom prst="rect">
            <a:avLst/>
          </a:prstGeom>
        </p:spPr>
      </p:pic>
      <p:pic>
        <p:nvPicPr>
          <p:cNvPr id="7" name="Picture 6" descr="Graphical user interface, website&#10;&#10;Description automatically generated">
            <a:extLst>
              <a:ext uri="{FF2B5EF4-FFF2-40B4-BE49-F238E27FC236}">
                <a16:creationId xmlns:a16="http://schemas.microsoft.com/office/drawing/2014/main" id="{893238E2-089A-9FA6-6ACF-6472C24D1F62}"/>
              </a:ext>
            </a:extLst>
          </p:cNvPr>
          <p:cNvPicPr>
            <a:picLocks noChangeAspect="1"/>
          </p:cNvPicPr>
          <p:nvPr/>
        </p:nvPicPr>
        <p:blipFill rotWithShape="1">
          <a:blip r:embed="rId3">
            <a:extLst>
              <a:ext uri="{28A0092B-C50C-407E-A947-70E740481C1C}">
                <a14:useLocalDpi xmlns:a14="http://schemas.microsoft.com/office/drawing/2010/main" val="0"/>
              </a:ext>
            </a:extLst>
          </a:blip>
          <a:srcRect l="5644" t="22246" r="55372" b="34351"/>
          <a:stretch/>
        </p:blipFill>
        <p:spPr>
          <a:xfrm>
            <a:off x="4332788" y="1259799"/>
            <a:ext cx="3526424" cy="2208463"/>
          </a:xfrm>
          <a:prstGeom prst="rect">
            <a:avLst/>
          </a:prstGeom>
        </p:spPr>
      </p:pic>
      <p:pic>
        <p:nvPicPr>
          <p:cNvPr id="9" name="Picture 8" descr="Graphical user interface, website&#10;&#10;Description automatically generated">
            <a:extLst>
              <a:ext uri="{FF2B5EF4-FFF2-40B4-BE49-F238E27FC236}">
                <a16:creationId xmlns:a16="http://schemas.microsoft.com/office/drawing/2014/main" id="{C9431292-FCC9-0BC3-9FE4-63ECF8554E9E}"/>
              </a:ext>
            </a:extLst>
          </p:cNvPr>
          <p:cNvPicPr>
            <a:picLocks noChangeAspect="1"/>
          </p:cNvPicPr>
          <p:nvPr/>
        </p:nvPicPr>
        <p:blipFill rotWithShape="1">
          <a:blip r:embed="rId4">
            <a:extLst>
              <a:ext uri="{28A0092B-C50C-407E-A947-70E740481C1C}">
                <a14:useLocalDpi xmlns:a14="http://schemas.microsoft.com/office/drawing/2010/main" val="0"/>
              </a:ext>
            </a:extLst>
          </a:blip>
          <a:srcRect l="5430" t="18010" r="35039" b="26713"/>
          <a:stretch/>
        </p:blipFill>
        <p:spPr>
          <a:xfrm>
            <a:off x="8153400" y="1435904"/>
            <a:ext cx="3553968" cy="1856254"/>
          </a:xfrm>
          <a:prstGeom prst="rect">
            <a:avLst/>
          </a:prstGeom>
        </p:spPr>
      </p:pic>
      <p:cxnSp>
        <p:nvCxnSpPr>
          <p:cNvPr id="14" name="Straight Connector 13">
            <a:extLst>
              <a:ext uri="{FF2B5EF4-FFF2-40B4-BE49-F238E27FC236}">
                <a16:creationId xmlns:a16="http://schemas.microsoft.com/office/drawing/2014/main" id="{8F880EF2-DF79-4D9D-8F11-E91D48C797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rgbClr val="F3236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8752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F0C28C-E066-DD19-ABD6-14015494D7A1}"/>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Components of a optical mouse</a:t>
            </a:r>
            <a:endParaRPr lang="en-IN" sz="4000">
              <a:solidFill>
                <a:srgbClr val="FFFFFF"/>
              </a:solidFill>
            </a:endParaRPr>
          </a:p>
        </p:txBody>
      </p:sp>
      <p:sp>
        <p:nvSpPr>
          <p:cNvPr id="3" name="Content Placeholder 2">
            <a:extLst>
              <a:ext uri="{FF2B5EF4-FFF2-40B4-BE49-F238E27FC236}">
                <a16:creationId xmlns:a16="http://schemas.microsoft.com/office/drawing/2014/main" id="{EC6A9E10-C3C4-23D2-F307-80EBF2573E76}"/>
              </a:ext>
            </a:extLst>
          </p:cNvPr>
          <p:cNvSpPr>
            <a:spLocks noGrp="1"/>
          </p:cNvSpPr>
          <p:nvPr>
            <p:ph idx="1"/>
          </p:nvPr>
        </p:nvSpPr>
        <p:spPr>
          <a:xfrm>
            <a:off x="1371599" y="2318197"/>
            <a:ext cx="9724031" cy="3683358"/>
          </a:xfrm>
        </p:spPr>
        <p:txBody>
          <a:bodyPr anchor="ctr">
            <a:normAutofit/>
          </a:bodyPr>
          <a:lstStyle/>
          <a:p>
            <a:pPr marL="344844" indent="-342900">
              <a:buAutoNum type="arabicPeriod"/>
            </a:pPr>
            <a:r>
              <a:rPr lang="en-US" sz="2000"/>
              <a:t>Push Buttons</a:t>
            </a:r>
          </a:p>
          <a:p>
            <a:pPr marL="344844" indent="-342900">
              <a:buAutoNum type="arabicPeriod"/>
            </a:pPr>
            <a:r>
              <a:rPr lang="en-US" sz="2000" b="1" i="1" u="sng"/>
              <a:t>Optical navigation image sensor</a:t>
            </a:r>
          </a:p>
          <a:p>
            <a:pPr marL="344844" indent="-342900">
              <a:buAutoNum type="arabicPeriod"/>
            </a:pPr>
            <a:r>
              <a:rPr lang="en-US" sz="2000"/>
              <a:t>Scroll Wheel</a:t>
            </a:r>
          </a:p>
          <a:p>
            <a:pPr marL="344844" indent="-342900">
              <a:buAutoNum type="arabicPeriod"/>
            </a:pPr>
            <a:r>
              <a:rPr lang="en-US" sz="2000"/>
              <a:t>Wireless communication</a:t>
            </a:r>
          </a:p>
          <a:p>
            <a:pPr marL="344844" indent="-342900">
              <a:buAutoNum type="arabicPeriod"/>
            </a:pPr>
            <a:r>
              <a:rPr lang="en-US" sz="2000"/>
              <a:t>Lithium-ion Battery</a:t>
            </a:r>
          </a:p>
          <a:p>
            <a:pPr marL="344844" indent="-342900">
              <a:buAutoNum type="arabicPeriod"/>
            </a:pPr>
            <a:r>
              <a:rPr lang="en-US" sz="2000"/>
              <a:t>Printed Circuit Boards</a:t>
            </a:r>
          </a:p>
          <a:p>
            <a:pPr marL="344844" indent="-342900">
              <a:buAutoNum type="arabicPeriod"/>
            </a:pPr>
            <a:r>
              <a:rPr lang="en-US" sz="2000"/>
              <a:t>System on a chip</a:t>
            </a:r>
            <a:endParaRPr lang="en-IN" sz="2000"/>
          </a:p>
        </p:txBody>
      </p:sp>
    </p:spTree>
    <p:extLst>
      <p:ext uri="{BB962C8B-B14F-4D97-AF65-F5344CB8AC3E}">
        <p14:creationId xmlns:p14="http://schemas.microsoft.com/office/powerpoint/2010/main" val="2537341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CCC4BA0-1298-4DBD-86F1-B51D8C9D3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47A0B1-C084-6110-99D3-0FA61935EACC}"/>
              </a:ext>
            </a:extLst>
          </p:cNvPr>
          <p:cNvSpPr>
            <a:spLocks noGrp="1"/>
          </p:cNvSpPr>
          <p:nvPr>
            <p:ph type="title"/>
          </p:nvPr>
        </p:nvSpPr>
        <p:spPr>
          <a:xfrm>
            <a:off x="1136398" y="502021"/>
            <a:ext cx="5427525" cy="1667997"/>
          </a:xfrm>
        </p:spPr>
        <p:txBody>
          <a:bodyPr anchor="b">
            <a:normAutofit/>
          </a:bodyPr>
          <a:lstStyle/>
          <a:p>
            <a:endParaRPr lang="en-IN" sz="4000"/>
          </a:p>
        </p:txBody>
      </p:sp>
      <p:sp>
        <p:nvSpPr>
          <p:cNvPr id="8" name="Content Placeholder 7">
            <a:extLst>
              <a:ext uri="{FF2B5EF4-FFF2-40B4-BE49-F238E27FC236}">
                <a16:creationId xmlns:a16="http://schemas.microsoft.com/office/drawing/2014/main" id="{830085EC-5B7A-E4C0-9482-A7B257316324}"/>
              </a:ext>
            </a:extLst>
          </p:cNvPr>
          <p:cNvSpPr>
            <a:spLocks noGrp="1"/>
          </p:cNvSpPr>
          <p:nvPr>
            <p:ph idx="1"/>
          </p:nvPr>
        </p:nvSpPr>
        <p:spPr>
          <a:xfrm>
            <a:off x="1136398" y="2405467"/>
            <a:ext cx="5427526" cy="3535083"/>
          </a:xfrm>
        </p:spPr>
        <p:txBody>
          <a:bodyPr anchor="t">
            <a:normAutofit/>
          </a:bodyPr>
          <a:lstStyle/>
          <a:p>
            <a:endParaRPr lang="en-US" sz="2000"/>
          </a:p>
        </p:txBody>
      </p:sp>
      <p:pic>
        <p:nvPicPr>
          <p:cNvPr id="4" name="Content Placeholder 3">
            <a:extLst>
              <a:ext uri="{FF2B5EF4-FFF2-40B4-BE49-F238E27FC236}">
                <a16:creationId xmlns:a16="http://schemas.microsoft.com/office/drawing/2014/main" id="{3C94451C-49CE-E0BC-499C-38E7EAA9BCC2}"/>
              </a:ext>
            </a:extLst>
          </p:cNvPr>
          <p:cNvPicPr>
            <a:picLocks noChangeAspect="1"/>
          </p:cNvPicPr>
          <p:nvPr/>
        </p:nvPicPr>
        <p:blipFill rotWithShape="1">
          <a:blip r:embed="rId2"/>
          <a:srcRect r="-1" b="4500"/>
          <a:stretch/>
        </p:blipFill>
        <p:spPr>
          <a:xfrm>
            <a:off x="2503504" y="917450"/>
            <a:ext cx="6304594" cy="44434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Rectangle 12">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2799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30BE6-FE8E-4CAE-6699-E727AA2CDEA8}"/>
              </a:ext>
            </a:extLst>
          </p:cNvPr>
          <p:cNvSpPr>
            <a:spLocks noGrp="1"/>
          </p:cNvSpPr>
          <p:nvPr>
            <p:ph type="title"/>
          </p:nvPr>
        </p:nvSpPr>
        <p:spPr/>
        <p:txBody>
          <a:bodyPr/>
          <a:lstStyle/>
          <a:p>
            <a:r>
              <a:rPr lang="en-US" dirty="0"/>
              <a:t>Image acquisition system</a:t>
            </a:r>
            <a:br>
              <a:rPr lang="en-US" dirty="0"/>
            </a:br>
            <a:endParaRPr lang="en-IN" dirty="0"/>
          </a:p>
        </p:txBody>
      </p:sp>
      <p:sp>
        <p:nvSpPr>
          <p:cNvPr id="3" name="Content Placeholder 2">
            <a:extLst>
              <a:ext uri="{FF2B5EF4-FFF2-40B4-BE49-F238E27FC236}">
                <a16:creationId xmlns:a16="http://schemas.microsoft.com/office/drawing/2014/main" id="{37F666D0-DFDD-32CA-29B1-5B654633FB1A}"/>
              </a:ext>
            </a:extLst>
          </p:cNvPr>
          <p:cNvSpPr>
            <a:spLocks noGrp="1"/>
          </p:cNvSpPr>
          <p:nvPr>
            <p:ph idx="1"/>
          </p:nvPr>
        </p:nvSpPr>
        <p:spPr>
          <a:xfrm>
            <a:off x="838200" y="1690688"/>
            <a:ext cx="3552825" cy="3887787"/>
          </a:xfrm>
        </p:spPr>
        <p:txBody>
          <a:bodyPr/>
          <a:lstStyle/>
          <a:p>
            <a:pPr marL="0" indent="0">
              <a:buNone/>
            </a:pPr>
            <a:r>
              <a:rPr lang="en-US" dirty="0"/>
              <a:t>It consist of :</a:t>
            </a:r>
          </a:p>
          <a:p>
            <a:pPr marL="0" indent="0">
              <a:buNone/>
            </a:pPr>
            <a:r>
              <a:rPr lang="en-US" dirty="0"/>
              <a:t>1. An infrared LED</a:t>
            </a:r>
          </a:p>
          <a:p>
            <a:pPr marL="0" indent="0">
              <a:buNone/>
            </a:pPr>
            <a:r>
              <a:rPr lang="en-US" dirty="0"/>
              <a:t>2. A pair of lenses</a:t>
            </a:r>
          </a:p>
          <a:p>
            <a:pPr marL="0" indent="0">
              <a:buNone/>
            </a:pPr>
            <a:r>
              <a:rPr lang="en-US" dirty="0"/>
              <a:t>3. Image Pixel Array</a:t>
            </a:r>
          </a:p>
          <a:p>
            <a:pPr marL="0" indent="0">
              <a:buNone/>
            </a:pPr>
            <a:endParaRPr lang="en-IN" dirty="0"/>
          </a:p>
        </p:txBody>
      </p:sp>
      <p:pic>
        <p:nvPicPr>
          <p:cNvPr id="5" name="Picture 4" descr="Graphical user interface, website&#10;&#10;Description automatically generated">
            <a:extLst>
              <a:ext uri="{FF2B5EF4-FFF2-40B4-BE49-F238E27FC236}">
                <a16:creationId xmlns:a16="http://schemas.microsoft.com/office/drawing/2014/main" id="{D45F7020-53A0-7882-1BC6-8AA6687289FD}"/>
              </a:ext>
            </a:extLst>
          </p:cNvPr>
          <p:cNvPicPr>
            <a:picLocks noChangeAspect="1"/>
          </p:cNvPicPr>
          <p:nvPr/>
        </p:nvPicPr>
        <p:blipFill rotWithShape="1">
          <a:blip r:embed="rId2">
            <a:extLst>
              <a:ext uri="{28A0092B-C50C-407E-A947-70E740481C1C}">
                <a14:useLocalDpi xmlns:a14="http://schemas.microsoft.com/office/drawing/2010/main" val="0"/>
              </a:ext>
            </a:extLst>
          </a:blip>
          <a:srcRect l="4687" t="17778" r="33984" b="27500"/>
          <a:stretch/>
        </p:blipFill>
        <p:spPr>
          <a:xfrm>
            <a:off x="4495800" y="1581150"/>
            <a:ext cx="7477125" cy="3997325"/>
          </a:xfrm>
          <a:prstGeom prst="rect">
            <a:avLst/>
          </a:prstGeom>
        </p:spPr>
      </p:pic>
    </p:spTree>
    <p:extLst>
      <p:ext uri="{BB962C8B-B14F-4D97-AF65-F5344CB8AC3E}">
        <p14:creationId xmlns:p14="http://schemas.microsoft.com/office/powerpoint/2010/main" val="2814214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56D04-4BA1-D2FF-7610-A0854C1F431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38D217A-BB9D-65DB-AB21-92158F29A887}"/>
              </a:ext>
            </a:extLst>
          </p:cNvPr>
          <p:cNvSpPr>
            <a:spLocks noGrp="1"/>
          </p:cNvSpPr>
          <p:nvPr>
            <p:ph idx="1"/>
          </p:nvPr>
        </p:nvSpPr>
        <p:spPr/>
        <p:txBody>
          <a:bodyPr/>
          <a:lstStyle/>
          <a:p>
            <a:r>
              <a:rPr lang="en-US" dirty="0"/>
              <a:t>Infrared light, generated by the LED, passes through a lens and illuminates the surface directly underneath the computer mouse.</a:t>
            </a:r>
          </a:p>
          <a:p>
            <a:r>
              <a:rPr lang="en-US" dirty="0"/>
              <a:t>Next, the infrared light bounces off the surface , passes through a second lens, then through a tiny aperture, and finally hits this rather sophisticated image pixel array, or image sensor, which is composed of sixteen hundred pixels, laid out 40 X 40.</a:t>
            </a:r>
          </a:p>
          <a:p>
            <a:endParaRPr lang="en-US" dirty="0"/>
          </a:p>
          <a:p>
            <a:pPr marL="0" indent="0">
              <a:buNone/>
            </a:pPr>
            <a:r>
              <a:rPr lang="en-US" b="1" i="1" dirty="0"/>
              <a:t>NOTE: </a:t>
            </a:r>
            <a:r>
              <a:rPr lang="en-US" i="1" dirty="0">
                <a:solidFill>
                  <a:srgbClr val="FF0000"/>
                </a:solidFill>
                <a:latin typeface="Times New Roman" panose="02020603050405020304" pitchFamily="18" charset="0"/>
                <a:cs typeface="Times New Roman" panose="02020603050405020304" pitchFamily="18" charset="0"/>
              </a:rPr>
              <a:t>Mouse doesn’t capture the color or design of the mouse pad or surface.</a:t>
            </a:r>
            <a:endParaRPr lang="en-IN" i="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6686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8252D1-8508-3202-FC3F-CA2838E63CC8}"/>
              </a:ext>
            </a:extLst>
          </p:cNvPr>
          <p:cNvSpPr>
            <a:spLocks noGrp="1"/>
          </p:cNvSpPr>
          <p:nvPr>
            <p:ph idx="1"/>
          </p:nvPr>
        </p:nvSpPr>
        <p:spPr>
          <a:xfrm>
            <a:off x="838200" y="240846"/>
            <a:ext cx="10515600" cy="5850392"/>
          </a:xfrm>
        </p:spPr>
        <p:txBody>
          <a:bodyPr>
            <a:normAutofit/>
          </a:bodyPr>
          <a:lstStyle/>
          <a:p>
            <a:r>
              <a:rPr lang="en-US" sz="2400" i="1" dirty="0">
                <a:solidFill>
                  <a:srgbClr val="FF0000"/>
                </a:solidFill>
              </a:rPr>
              <a:t>Rather, because the light is emitted at a shallow angle, it illuminates the texture , or the ridges and valleys of the surface , kind of like a sunset falling across rolling hills.</a:t>
            </a:r>
          </a:p>
          <a:p>
            <a:r>
              <a:rPr lang="en-US" sz="2400" i="1" u="sng" dirty="0">
                <a:solidFill>
                  <a:schemeClr val="accent1">
                    <a:lumMod val="75000"/>
                  </a:schemeClr>
                </a:solidFill>
              </a:rPr>
              <a:t>The tops of the hills catch and reflect the light and are illuminated, but the light doesn’t reach into the valleys, and thus they remain dark</a:t>
            </a:r>
            <a:r>
              <a:rPr lang="en-US" sz="2400" i="1" dirty="0">
                <a:solidFill>
                  <a:schemeClr val="accent1">
                    <a:lumMod val="75000"/>
                  </a:schemeClr>
                </a:solidFill>
              </a:rPr>
              <a:t>.</a:t>
            </a:r>
          </a:p>
          <a:p>
            <a:r>
              <a:rPr lang="en-US" sz="2400" i="1" dirty="0">
                <a:solidFill>
                  <a:schemeClr val="accent1">
                    <a:lumMod val="75000"/>
                  </a:schemeClr>
                </a:solidFill>
              </a:rPr>
              <a:t> Our eyes might see just a uniform black mousepad or wooden desk, </a:t>
            </a:r>
            <a:r>
              <a:rPr lang="en-US" sz="2400" i="1" u="sng" dirty="0">
                <a:solidFill>
                  <a:schemeClr val="accent1">
                    <a:lumMod val="75000"/>
                  </a:schemeClr>
                </a:solidFill>
              </a:rPr>
              <a:t>but because of the shallow angle of the infrared light and the focus of the lenses, the image sensor is able to </a:t>
            </a:r>
            <a:r>
              <a:rPr lang="en-US" sz="2400" b="1" i="1" u="sng" dirty="0">
                <a:solidFill>
                  <a:schemeClr val="accent1">
                    <a:lumMod val="75000"/>
                  </a:schemeClr>
                </a:solidFill>
              </a:rPr>
              <a:t>capture a topographically and texturally complex landscape</a:t>
            </a:r>
            <a:r>
              <a:rPr lang="en-US" sz="2400" i="1" dirty="0">
                <a:solidFill>
                  <a:schemeClr val="accent1">
                    <a:lumMod val="75000"/>
                  </a:schemeClr>
                </a:solidFill>
              </a:rPr>
              <a:t>.</a:t>
            </a:r>
            <a:endParaRPr lang="en-IN" sz="2400" i="1" dirty="0">
              <a:solidFill>
                <a:schemeClr val="accent1">
                  <a:lumMod val="75000"/>
                </a:schemeClr>
              </a:solidFill>
            </a:endParaRPr>
          </a:p>
        </p:txBody>
      </p:sp>
      <p:pic>
        <p:nvPicPr>
          <p:cNvPr id="5" name="Picture 4" descr="Graphical user interface, website&#10;&#10;Description automatically generated">
            <a:extLst>
              <a:ext uri="{FF2B5EF4-FFF2-40B4-BE49-F238E27FC236}">
                <a16:creationId xmlns:a16="http://schemas.microsoft.com/office/drawing/2014/main" id="{45D3E485-AE93-B9D3-7EC8-87EC902B4507}"/>
              </a:ext>
            </a:extLst>
          </p:cNvPr>
          <p:cNvPicPr>
            <a:picLocks noChangeAspect="1"/>
          </p:cNvPicPr>
          <p:nvPr/>
        </p:nvPicPr>
        <p:blipFill rotWithShape="1">
          <a:blip r:embed="rId2">
            <a:extLst>
              <a:ext uri="{28A0092B-C50C-407E-A947-70E740481C1C}">
                <a14:useLocalDpi xmlns:a14="http://schemas.microsoft.com/office/drawing/2010/main" val="0"/>
              </a:ext>
            </a:extLst>
          </a:blip>
          <a:srcRect l="5182" t="20815" r="34069" b="26978"/>
          <a:stretch/>
        </p:blipFill>
        <p:spPr>
          <a:xfrm>
            <a:off x="7287694" y="3853829"/>
            <a:ext cx="4505325" cy="2914651"/>
          </a:xfrm>
          <a:prstGeom prst="rect">
            <a:avLst/>
          </a:prstGeom>
        </p:spPr>
      </p:pic>
      <p:pic>
        <p:nvPicPr>
          <p:cNvPr id="6" name="Picture 5">
            <a:extLst>
              <a:ext uri="{FF2B5EF4-FFF2-40B4-BE49-F238E27FC236}">
                <a16:creationId xmlns:a16="http://schemas.microsoft.com/office/drawing/2014/main" id="{C02CB11A-AC52-BBC3-42F0-B847D38BAF5B}"/>
              </a:ext>
            </a:extLst>
          </p:cNvPr>
          <p:cNvPicPr>
            <a:picLocks noChangeAspect="1"/>
          </p:cNvPicPr>
          <p:nvPr/>
        </p:nvPicPr>
        <p:blipFill>
          <a:blip r:embed="rId3"/>
          <a:stretch>
            <a:fillRect/>
          </a:stretch>
        </p:blipFill>
        <p:spPr>
          <a:xfrm>
            <a:off x="2651643" y="3838779"/>
            <a:ext cx="3638550" cy="2914651"/>
          </a:xfrm>
          <a:prstGeom prst="rect">
            <a:avLst/>
          </a:prstGeom>
        </p:spPr>
      </p:pic>
      <p:cxnSp>
        <p:nvCxnSpPr>
          <p:cNvPr id="9" name="Connector: Elbow 8">
            <a:extLst>
              <a:ext uri="{FF2B5EF4-FFF2-40B4-BE49-F238E27FC236}">
                <a16:creationId xmlns:a16="http://schemas.microsoft.com/office/drawing/2014/main" id="{DECC7DA3-1AE5-56F5-0D52-D8476973CC54}"/>
              </a:ext>
            </a:extLst>
          </p:cNvPr>
          <p:cNvCxnSpPr>
            <a:cxnSpLocks/>
          </p:cNvCxnSpPr>
          <p:nvPr/>
        </p:nvCxnSpPr>
        <p:spPr>
          <a:xfrm rot="10800000">
            <a:off x="1288741" y="4685912"/>
            <a:ext cx="1707504" cy="325033"/>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C9E24F50-15CE-6830-534A-1A5F8AAB935F}"/>
              </a:ext>
            </a:extLst>
          </p:cNvPr>
          <p:cNvCxnSpPr>
            <a:cxnSpLocks/>
          </p:cNvCxnSpPr>
          <p:nvPr/>
        </p:nvCxnSpPr>
        <p:spPr>
          <a:xfrm flipH="1">
            <a:off x="1394927" y="6195721"/>
            <a:ext cx="2817845"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6" name="TextBox 15">
            <a:extLst>
              <a:ext uri="{FF2B5EF4-FFF2-40B4-BE49-F238E27FC236}">
                <a16:creationId xmlns:a16="http://schemas.microsoft.com/office/drawing/2014/main" id="{9C86C4FC-1CD0-04A6-82B8-F334744CA56B}"/>
              </a:ext>
            </a:extLst>
          </p:cNvPr>
          <p:cNvSpPr txBox="1"/>
          <p:nvPr/>
        </p:nvSpPr>
        <p:spPr>
          <a:xfrm>
            <a:off x="480527" y="4490139"/>
            <a:ext cx="914400" cy="369332"/>
          </a:xfrm>
          <a:prstGeom prst="rect">
            <a:avLst/>
          </a:prstGeom>
          <a:noFill/>
        </p:spPr>
        <p:txBody>
          <a:bodyPr wrap="square" rtlCol="0">
            <a:spAutoFit/>
          </a:bodyPr>
          <a:lstStyle/>
          <a:p>
            <a:r>
              <a:rPr lang="en-US" dirty="0"/>
              <a:t>Ridges</a:t>
            </a:r>
            <a:endParaRPr lang="en-IN" dirty="0"/>
          </a:p>
        </p:txBody>
      </p:sp>
      <p:sp>
        <p:nvSpPr>
          <p:cNvPr id="17" name="TextBox 16">
            <a:extLst>
              <a:ext uri="{FF2B5EF4-FFF2-40B4-BE49-F238E27FC236}">
                <a16:creationId xmlns:a16="http://schemas.microsoft.com/office/drawing/2014/main" id="{8613C619-A067-C8E4-526C-ED6983B7BA67}"/>
              </a:ext>
            </a:extLst>
          </p:cNvPr>
          <p:cNvSpPr txBox="1"/>
          <p:nvPr/>
        </p:nvSpPr>
        <p:spPr>
          <a:xfrm>
            <a:off x="548077" y="6011055"/>
            <a:ext cx="914400" cy="369332"/>
          </a:xfrm>
          <a:prstGeom prst="rect">
            <a:avLst/>
          </a:prstGeom>
          <a:noFill/>
        </p:spPr>
        <p:txBody>
          <a:bodyPr wrap="square" rtlCol="0">
            <a:spAutoFit/>
          </a:bodyPr>
          <a:lstStyle/>
          <a:p>
            <a:r>
              <a:rPr lang="en-US" dirty="0"/>
              <a:t>Valley</a:t>
            </a:r>
            <a:endParaRPr lang="en-IN" dirty="0"/>
          </a:p>
        </p:txBody>
      </p:sp>
    </p:spTree>
    <p:extLst>
      <p:ext uri="{BB962C8B-B14F-4D97-AF65-F5344CB8AC3E}">
        <p14:creationId xmlns:p14="http://schemas.microsoft.com/office/powerpoint/2010/main" val="2649859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0CC2C-20F6-2364-6E70-F09EF145AD0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094F70C-64B9-0010-C341-97C3E162DA1C}"/>
              </a:ext>
            </a:extLst>
          </p:cNvPr>
          <p:cNvSpPr>
            <a:spLocks noGrp="1"/>
          </p:cNvSpPr>
          <p:nvPr>
            <p:ph idx="1"/>
          </p:nvPr>
        </p:nvSpPr>
        <p:spPr/>
        <p:txBody>
          <a:bodyPr/>
          <a:lstStyle/>
          <a:p>
            <a:pPr marL="0" indent="0">
              <a:buNone/>
            </a:pPr>
            <a:r>
              <a:rPr lang="en-US" dirty="0">
                <a:solidFill>
                  <a:srgbClr val="FF0000"/>
                </a:solidFill>
              </a:rPr>
              <a:t>Note</a:t>
            </a:r>
            <a:r>
              <a:rPr lang="en-US" dirty="0"/>
              <a:t> : </a:t>
            </a:r>
            <a:r>
              <a:rPr lang="en-US" i="1" dirty="0"/>
              <a:t>If the surface were perfectly smooth  with no imperfections, the mouse would struggle to work on it which is the reason why some computer mice don’t work well on glass.</a:t>
            </a:r>
          </a:p>
          <a:p>
            <a:pPr marL="0" indent="0">
              <a:buNone/>
            </a:pPr>
            <a:endParaRPr lang="en-IN" i="1" dirty="0"/>
          </a:p>
        </p:txBody>
      </p:sp>
    </p:spTree>
    <p:extLst>
      <p:ext uri="{BB962C8B-B14F-4D97-AF65-F5344CB8AC3E}">
        <p14:creationId xmlns:p14="http://schemas.microsoft.com/office/powerpoint/2010/main" val="3197385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05E8C-76D7-60A7-74CE-B7F10B56DB72}"/>
              </a:ext>
            </a:extLst>
          </p:cNvPr>
          <p:cNvSpPr>
            <a:spLocks noGrp="1"/>
          </p:cNvSpPr>
          <p:nvPr>
            <p:ph type="title"/>
          </p:nvPr>
        </p:nvSpPr>
        <p:spPr>
          <a:xfrm>
            <a:off x="4965430" y="629268"/>
            <a:ext cx="6586491" cy="1286160"/>
          </a:xfrm>
        </p:spPr>
        <p:txBody>
          <a:bodyPr anchor="b">
            <a:normAutofit/>
          </a:bodyPr>
          <a:lstStyle/>
          <a:p>
            <a:endParaRPr lang="en-IN"/>
          </a:p>
        </p:txBody>
      </p:sp>
      <p:sp>
        <p:nvSpPr>
          <p:cNvPr id="3" name="Content Placeholder 2">
            <a:extLst>
              <a:ext uri="{FF2B5EF4-FFF2-40B4-BE49-F238E27FC236}">
                <a16:creationId xmlns:a16="http://schemas.microsoft.com/office/drawing/2014/main" id="{88FDC6BF-7378-A9E6-2E86-F3D0EC9E64AD}"/>
              </a:ext>
            </a:extLst>
          </p:cNvPr>
          <p:cNvSpPr>
            <a:spLocks noGrp="1"/>
          </p:cNvSpPr>
          <p:nvPr>
            <p:ph idx="1"/>
          </p:nvPr>
        </p:nvSpPr>
        <p:spPr>
          <a:xfrm>
            <a:off x="4965431" y="2438400"/>
            <a:ext cx="6586489" cy="3785419"/>
          </a:xfrm>
        </p:spPr>
        <p:txBody>
          <a:bodyPr>
            <a:normAutofit/>
          </a:bodyPr>
          <a:lstStyle/>
          <a:p>
            <a:r>
              <a:rPr lang="en-US" sz="2000" dirty="0"/>
              <a:t>This image sensor with its 1600pixels focuses only on a tiny area just 1/200 the size of a penny, immediately below the mouse.</a:t>
            </a:r>
          </a:p>
          <a:p>
            <a:r>
              <a:rPr lang="en-US" sz="2000" dirty="0"/>
              <a:t>However, the key is that the image sensor takes up to 17,000 pictures of the surface every single second, and thus, even if you move your mouse across the mousepad for just a tenth of a second, the image sensor would take around 1700 pictures during that quick move.</a:t>
            </a:r>
            <a:endParaRPr lang="en-IN" sz="2000" dirty="0"/>
          </a:p>
        </p:txBody>
      </p:sp>
      <p:pic>
        <p:nvPicPr>
          <p:cNvPr id="5" name="Picture 4" descr="A picture containing text, electronics, display&#10;&#10;Description automatically generated">
            <a:extLst>
              <a:ext uri="{FF2B5EF4-FFF2-40B4-BE49-F238E27FC236}">
                <a16:creationId xmlns:a16="http://schemas.microsoft.com/office/drawing/2014/main" id="{443A32AC-F4A4-1EFF-BD39-A5D989D14034}"/>
              </a:ext>
            </a:extLst>
          </p:cNvPr>
          <p:cNvPicPr>
            <a:picLocks noChangeAspect="1"/>
          </p:cNvPicPr>
          <p:nvPr/>
        </p:nvPicPr>
        <p:blipFill rotWithShape="1">
          <a:blip r:embed="rId2">
            <a:extLst>
              <a:ext uri="{28A0092B-C50C-407E-A947-70E740481C1C}">
                <a14:useLocalDpi xmlns:a14="http://schemas.microsoft.com/office/drawing/2010/main" val="0"/>
              </a:ext>
            </a:extLst>
          </a:blip>
          <a:srcRect l="2592" r="59387"/>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1D7F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334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ell phone&#10;&#10;Description automatically generated with low confidence">
            <a:extLst>
              <a:ext uri="{FF2B5EF4-FFF2-40B4-BE49-F238E27FC236}">
                <a16:creationId xmlns:a16="http://schemas.microsoft.com/office/drawing/2014/main" id="{263C1FF8-8AF1-688D-B53D-69628253AE92}"/>
              </a:ext>
            </a:extLst>
          </p:cNvPr>
          <p:cNvPicPr>
            <a:picLocks noChangeAspect="1"/>
          </p:cNvPicPr>
          <p:nvPr/>
        </p:nvPicPr>
        <p:blipFill rotWithShape="1">
          <a:blip r:embed="rId2">
            <a:extLst>
              <a:ext uri="{28A0092B-C50C-407E-A947-70E740481C1C}">
                <a14:useLocalDpi xmlns:a14="http://schemas.microsoft.com/office/drawing/2010/main" val="0"/>
              </a:ext>
            </a:extLst>
          </a:blip>
          <a:srcRect r="20689"/>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31F64B3-5980-B394-B522-79E242773C12}"/>
              </a:ext>
            </a:extLst>
          </p:cNvPr>
          <p:cNvSpPr>
            <a:spLocks noGrp="1"/>
          </p:cNvSpPr>
          <p:nvPr>
            <p:ph type="title"/>
          </p:nvPr>
        </p:nvSpPr>
        <p:spPr>
          <a:xfrm>
            <a:off x="7531610" y="365125"/>
            <a:ext cx="3822189" cy="1899912"/>
          </a:xfrm>
        </p:spPr>
        <p:txBody>
          <a:bodyPr>
            <a:normAutofit/>
          </a:bodyPr>
          <a:lstStyle/>
          <a:p>
            <a:endParaRPr lang="en-IN" sz="4000"/>
          </a:p>
        </p:txBody>
      </p:sp>
      <p:sp>
        <p:nvSpPr>
          <p:cNvPr id="9" name="Content Placeholder 8">
            <a:extLst>
              <a:ext uri="{FF2B5EF4-FFF2-40B4-BE49-F238E27FC236}">
                <a16:creationId xmlns:a16="http://schemas.microsoft.com/office/drawing/2014/main" id="{90DA9C7D-8376-8E06-65BA-5A1E3D2865DE}"/>
              </a:ext>
            </a:extLst>
          </p:cNvPr>
          <p:cNvSpPr>
            <a:spLocks noGrp="1"/>
          </p:cNvSpPr>
          <p:nvPr>
            <p:ph idx="1"/>
          </p:nvPr>
        </p:nvSpPr>
        <p:spPr>
          <a:xfrm>
            <a:off x="7531610" y="2434201"/>
            <a:ext cx="3822189" cy="3742762"/>
          </a:xfrm>
        </p:spPr>
        <p:txBody>
          <a:bodyPr>
            <a:normAutofit lnSpcReduction="10000"/>
          </a:bodyPr>
          <a:lstStyle/>
          <a:p>
            <a:r>
              <a:rPr lang="en-US" sz="2000" dirty="0"/>
              <a:t> Mouse doesn’t save any of these images ,but  rather, every time it takes a picture, it compares it to the previous one taken 59microseconds earlier .</a:t>
            </a:r>
          </a:p>
          <a:p>
            <a:r>
              <a:rPr lang="en-US" sz="2000" dirty="0"/>
              <a:t>The microchip then uses the difference between the two images in order to determine the change in X and change in Y, or in essence how far and in what direction you moved your mouse in that one seventeen-thousandths of a second or 59 microseconds.</a:t>
            </a:r>
          </a:p>
        </p:txBody>
      </p:sp>
    </p:spTree>
    <p:extLst>
      <p:ext uri="{BB962C8B-B14F-4D97-AF65-F5344CB8AC3E}">
        <p14:creationId xmlns:p14="http://schemas.microsoft.com/office/powerpoint/2010/main" val="1815427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313</TotalTime>
  <Words>522</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How does a mouse works</vt:lpstr>
      <vt:lpstr>Components of a optical mouse</vt:lpstr>
      <vt:lpstr>PowerPoint Presentation</vt:lpstr>
      <vt:lpstr>Image acquisition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a mouse works</dc:title>
  <dc:creator>Neeraj Joshi</dc:creator>
  <cp:lastModifiedBy>Neeraj Joshi</cp:lastModifiedBy>
  <cp:revision>8</cp:revision>
  <dcterms:created xsi:type="dcterms:W3CDTF">2022-11-02T09:06:13Z</dcterms:created>
  <dcterms:modified xsi:type="dcterms:W3CDTF">2022-11-23T14:16:09Z</dcterms:modified>
</cp:coreProperties>
</file>

<file path=docProps/thumbnail.jpeg>
</file>